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3.jpeg" ContentType="image/jpeg"/>
  <Override PartName="/ppt/media/image4.png" ContentType="image/png"/>
  <Override PartName="/ppt/media/media7.mkv" ContentType="application/vnd.sun.star.media"/>
  <Override PartName="/ppt/media/image6.png" ContentType="image/png"/>
  <Override PartName="/ppt/media/image11.png" ContentType="image/png"/>
  <Override PartName="/ppt/media/image8.png" ContentType="image/png"/>
  <Override PartName="/ppt/media/media9.mp4" ContentType="video/mp4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CA4E30-D0A3-4723-ACC8-FFC7A548BC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65200" y="4040640"/>
            <a:ext cx="733536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697696-09DC-4E37-8718-C69790AB8B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6520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/>
          </p:nvPr>
        </p:nvSpPr>
        <p:spPr>
          <a:xfrm>
            <a:off x="432396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E804D9-1024-4670-81D3-3EC180613AF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3045240" y="216000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525280" y="216000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/>
          </p:nvPr>
        </p:nvSpPr>
        <p:spPr>
          <a:xfrm>
            <a:off x="565200" y="404064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/>
          </p:nvPr>
        </p:nvSpPr>
        <p:spPr>
          <a:xfrm>
            <a:off x="3045240" y="404064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6" name="PlaceHolder 7"/>
          <p:cNvSpPr>
            <a:spLocks noGrp="1"/>
          </p:cNvSpPr>
          <p:nvPr>
            <p:ph/>
          </p:nvPr>
        </p:nvSpPr>
        <p:spPr>
          <a:xfrm>
            <a:off x="5525280" y="404064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58C5D3-C6C5-4DFA-8968-477755C0C1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A653AE-0563-41E4-84F0-BD21899B7B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980FDD-EE38-4358-9F0A-31DDF708B4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BF85330-5547-42F3-A3BF-02E3E4FA3E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9142AB-C7C3-440E-8F30-7E4130EAD6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5550ABC-E7CB-4EC1-95B7-838D4F8037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65200" y="770760"/>
            <a:ext cx="7335360" cy="588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65575F-9912-4298-8A87-EA15627D0C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6520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5F8767-F5E5-4539-A41E-9F6F6D54CB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E7930D-6066-41DB-9466-62B2A2CB62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32396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B95EC3-E873-4B5B-8DA2-CE63BACF5B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65200" y="4040640"/>
            <a:ext cx="733536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EC78B4-31D2-434D-92AE-A012984A9D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65200" y="4040640"/>
            <a:ext cx="733536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627ADA-924B-45F2-B633-CDCBA1E730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6520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32396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D6F753-1E7F-4CB1-97D1-8C23DE7DDB4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045240" y="216000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5525280" y="216000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65200" y="404064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045240" y="404064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5525280" y="404064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C29394-6A0D-4587-B81C-9AA30470F5D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10E42EB-F008-41E6-A2D1-1CAC13CE15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3ABF2C4-7F27-45DF-A69B-30BCA32E0F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26451CF-2B91-4A98-8071-91E995B9BF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9DE5AC8-D94A-4A5D-B1F4-1EABB4C49E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A3F610D-8791-4A28-94A3-19CDA57F33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510954-E051-4CDB-83A3-7C896A922E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565200" y="770760"/>
            <a:ext cx="7335360" cy="588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E1A457A-1555-4D58-9E99-7644D761CA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6520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DE66E34-23D3-4E00-BA92-65778D8FD7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32396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C463294-BB56-4F3C-AC01-BA65055998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65200" y="4040640"/>
            <a:ext cx="733536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C789FA1-E25D-42E4-9B29-101789E0A57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565200" y="4040640"/>
            <a:ext cx="733536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F866F59-CEDF-4DC8-AC1E-0FE32D4A70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56520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432396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5000949-6D65-49AB-9877-BBA34D2D3E1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3045240" y="216000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525280" y="216000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565200" y="404064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/>
          </p:nvPr>
        </p:nvSpPr>
        <p:spPr>
          <a:xfrm>
            <a:off x="3045240" y="404064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/>
          </p:nvPr>
        </p:nvSpPr>
        <p:spPr>
          <a:xfrm>
            <a:off x="5525280" y="4040640"/>
            <a:ext cx="236160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029C3BD-EC86-4FF8-945B-B792BF45719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4A378D-A0D8-4FF6-A2AB-F1BCD03A4F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BA5885-FFAE-459C-879A-3722BAC8E4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565200" y="770760"/>
            <a:ext cx="7335360" cy="588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B4D6BC-813F-4F07-ABE6-9E9BED4C2C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56520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384B1A-1854-4C16-9DB5-48AAFDCFF2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36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4323960" y="404064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EE87CD-3BD4-42B2-B0F6-7A4E9E2E57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323960" y="2160000"/>
            <a:ext cx="3579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565200" y="4040640"/>
            <a:ext cx="733536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E5145B-9064-423C-A7F6-B89C3EFF22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42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1" name="Oval 44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" name="Oval 50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" name="Oval 59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" name="Oval 62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8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9" name="Oval 66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0" name="Oval 67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1" name="Oval 68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" name="Oval 69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4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5" name="Oval 72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6" name="Oval 73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7" name="Oval 74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4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56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Click to edit </a:t>
            </a: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Master title </a:t>
            </a: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dt" idx="1"/>
          </p:nvPr>
        </p:nvSpPr>
        <p:spPr>
          <a:xfrm>
            <a:off x="567000" y="45720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&lt;date/time&gt;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2"/>
          </p:nvPr>
        </p:nvSpPr>
        <p:spPr>
          <a:xfrm>
            <a:off x="565200" y="614124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3"/>
          </p:nvPr>
        </p:nvSpPr>
        <p:spPr>
          <a:xfrm>
            <a:off x="4817160" y="614124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10CF527-81AF-4906-AA41-E6B514BE2A12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9" name="Straight Connector 6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eue Haas Grotesk Text Pro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Neue Haas Grotesk Text Pro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Neue Haas Grotesk Text Pro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1"/>
          <p:cNvGrpSpPr/>
          <p:nvPr/>
        </p:nvGrpSpPr>
        <p:grpSpPr>
          <a:xfrm>
            <a:off x="8928360" y="0"/>
            <a:ext cx="3263400" cy="6857640"/>
            <a:chOff x="8928360" y="0"/>
            <a:chExt cx="3263400" cy="6857640"/>
          </a:xfrm>
        </p:grpSpPr>
        <p:sp>
          <p:nvSpPr>
            <p:cNvPr id="68" name="Oval 22"/>
            <p:cNvSpPr/>
            <p:nvPr/>
          </p:nvSpPr>
          <p:spPr>
            <a:xfrm>
              <a:off x="892836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9" name="Freeform 23"/>
            <p:cNvSpPr/>
            <p:nvPr/>
          </p:nvSpPr>
          <p:spPr>
            <a:xfrm>
              <a:off x="8928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0" name="Freeform 24"/>
            <p:cNvSpPr/>
            <p:nvPr/>
          </p:nvSpPr>
          <p:spPr>
            <a:xfrm>
              <a:off x="10291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1" name="Oval 25"/>
            <p:cNvSpPr/>
            <p:nvPr/>
          </p:nvSpPr>
          <p:spPr>
            <a:xfrm>
              <a:off x="10291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2" name="Oval 26"/>
            <p:cNvSpPr/>
            <p:nvPr/>
          </p:nvSpPr>
          <p:spPr>
            <a:xfrm>
              <a:off x="10291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3" name="Oval 27"/>
            <p:cNvSpPr/>
            <p:nvPr/>
          </p:nvSpPr>
          <p:spPr>
            <a:xfrm>
              <a:off x="10291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4" name="Freeform 28"/>
            <p:cNvSpPr/>
            <p:nvPr/>
          </p:nvSpPr>
          <p:spPr>
            <a:xfrm>
              <a:off x="10291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5" name="Freeform 29"/>
            <p:cNvSpPr/>
            <p:nvPr/>
          </p:nvSpPr>
          <p:spPr>
            <a:xfrm>
              <a:off x="11654280" y="6295320"/>
              <a:ext cx="537480" cy="56232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562320"/>
                <a:gd name="textAreaBottom" fmla="*/ 562680 h 562320"/>
              </a:gdLst>
              <a:ahLst/>
              <a:rect l="textAreaLeft" t="textAreaTop" r="textAreaRight" b="textAreaBottom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6" name="Freeform 30"/>
            <p:cNvSpPr/>
            <p:nvPr/>
          </p:nvSpPr>
          <p:spPr>
            <a:xfrm>
              <a:off x="11654280" y="49237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7" name="Freeform 31"/>
            <p:cNvSpPr/>
            <p:nvPr/>
          </p:nvSpPr>
          <p:spPr>
            <a:xfrm>
              <a:off x="11654280" y="35521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8" name="Freeform 32"/>
            <p:cNvSpPr/>
            <p:nvPr/>
          </p:nvSpPr>
          <p:spPr>
            <a:xfrm>
              <a:off x="11654280" y="21805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9" name="Freeform 33"/>
            <p:cNvSpPr/>
            <p:nvPr/>
          </p:nvSpPr>
          <p:spPr>
            <a:xfrm>
              <a:off x="11654280" y="80928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80" name="Freeform 34"/>
            <p:cNvSpPr/>
            <p:nvPr/>
          </p:nvSpPr>
          <p:spPr>
            <a:xfrm>
              <a:off x="11654280" y="0"/>
              <a:ext cx="537480" cy="56232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562320"/>
                <a:gd name="textAreaBottom" fmla="*/ 562680 h 562320"/>
              </a:gdLst>
              <a:ahLst/>
              <a:rect l="textAreaLeft" t="textAreaTop" r="textAreaRight" b="textAreaBottom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1430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Neue Haas Grotesk Text Pro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6002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Neue Haas Grotesk Text Pro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0574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Neue Haas Grotesk Text Pro"/>
              </a:rPr>
              <a:t>Fifth level</a:t>
            </a:r>
            <a:endParaRPr b="0" lang="en-US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4"/>
          </p:nvPr>
        </p:nvSpPr>
        <p:spPr>
          <a:xfrm>
            <a:off x="567000" y="45720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&lt;date/time&gt;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5"/>
          </p:nvPr>
        </p:nvSpPr>
        <p:spPr>
          <a:xfrm>
            <a:off x="565200" y="614124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6"/>
          </p:nvPr>
        </p:nvSpPr>
        <p:spPr>
          <a:xfrm>
            <a:off x="7087320" y="614124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C917776-F105-4D53-A5EA-AC9E426FE0DA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6" name="Straight Connector 6"/>
          <p:cNvCxnSpPr/>
          <p:nvPr/>
        </p:nvCxnSpPr>
        <p:spPr>
          <a:xfrm>
            <a:off x="564840" y="6086880"/>
            <a:ext cx="73364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1"/>
          <p:cNvGrpSpPr/>
          <p:nvPr/>
        </p:nvGrpSpPr>
        <p:grpSpPr>
          <a:xfrm>
            <a:off x="8928360" y="0"/>
            <a:ext cx="3263400" cy="6857640"/>
            <a:chOff x="8928360" y="0"/>
            <a:chExt cx="3263400" cy="6857640"/>
          </a:xfrm>
        </p:grpSpPr>
        <p:sp>
          <p:nvSpPr>
            <p:cNvPr id="124" name="Oval 22"/>
            <p:cNvSpPr/>
            <p:nvPr/>
          </p:nvSpPr>
          <p:spPr>
            <a:xfrm>
              <a:off x="892836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5" name="Freeform 23"/>
            <p:cNvSpPr/>
            <p:nvPr/>
          </p:nvSpPr>
          <p:spPr>
            <a:xfrm>
              <a:off x="8928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6" name="Freeform 24"/>
            <p:cNvSpPr/>
            <p:nvPr/>
          </p:nvSpPr>
          <p:spPr>
            <a:xfrm>
              <a:off x="10291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7" name="Oval 25"/>
            <p:cNvSpPr/>
            <p:nvPr/>
          </p:nvSpPr>
          <p:spPr>
            <a:xfrm>
              <a:off x="10291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8" name="Oval 26"/>
            <p:cNvSpPr/>
            <p:nvPr/>
          </p:nvSpPr>
          <p:spPr>
            <a:xfrm>
              <a:off x="10291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9" name="Oval 27"/>
            <p:cNvSpPr/>
            <p:nvPr/>
          </p:nvSpPr>
          <p:spPr>
            <a:xfrm>
              <a:off x="10291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0" name="Freeform 28"/>
            <p:cNvSpPr/>
            <p:nvPr/>
          </p:nvSpPr>
          <p:spPr>
            <a:xfrm>
              <a:off x="10291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1" name="Freeform 29"/>
            <p:cNvSpPr/>
            <p:nvPr/>
          </p:nvSpPr>
          <p:spPr>
            <a:xfrm>
              <a:off x="11654280" y="6295320"/>
              <a:ext cx="537480" cy="56232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562320"/>
                <a:gd name="textAreaBottom" fmla="*/ 562680 h 562320"/>
              </a:gdLst>
              <a:ahLst/>
              <a:rect l="textAreaLeft" t="textAreaTop" r="textAreaRight" b="textAreaBottom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2" name="Freeform 30"/>
            <p:cNvSpPr/>
            <p:nvPr/>
          </p:nvSpPr>
          <p:spPr>
            <a:xfrm>
              <a:off x="11654280" y="49237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3" name="Freeform 31"/>
            <p:cNvSpPr/>
            <p:nvPr/>
          </p:nvSpPr>
          <p:spPr>
            <a:xfrm>
              <a:off x="11654280" y="35521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4" name="Freeform 32"/>
            <p:cNvSpPr/>
            <p:nvPr/>
          </p:nvSpPr>
          <p:spPr>
            <a:xfrm>
              <a:off x="11654280" y="21805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5" name="Freeform 33"/>
            <p:cNvSpPr/>
            <p:nvPr/>
          </p:nvSpPr>
          <p:spPr>
            <a:xfrm>
              <a:off x="11654280" y="80928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6" name="Freeform 34"/>
            <p:cNvSpPr/>
            <p:nvPr/>
          </p:nvSpPr>
          <p:spPr>
            <a:xfrm>
              <a:off x="11654280" y="0"/>
              <a:ext cx="537480" cy="56232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562320"/>
                <a:gd name="textAreaBottom" fmla="*/ 562680 h 562320"/>
              </a:gdLst>
              <a:ahLst/>
              <a:rect l="textAreaLeft" t="textAreaTop" r="textAreaRight" b="textAreaBottom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1430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Neue Haas Grotesk Text Pro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6002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Neue Haas Grotesk Text Pro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0574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Neue Haas Grotesk Text Pro"/>
              </a:rPr>
              <a:t>Fifth level</a:t>
            </a:r>
            <a:endParaRPr b="0" lang="en-US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dt" idx="7"/>
          </p:nvPr>
        </p:nvSpPr>
        <p:spPr>
          <a:xfrm>
            <a:off x="567000" y="45720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&lt;date/time&gt;</a:t>
            </a:r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ftr" idx="8"/>
          </p:nvPr>
        </p:nvSpPr>
        <p:spPr>
          <a:xfrm>
            <a:off x="565200" y="6141240"/>
            <a:ext cx="3607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sldNum" idx="9"/>
          </p:nvPr>
        </p:nvSpPr>
        <p:spPr>
          <a:xfrm>
            <a:off x="7087320" y="614124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CAFBF4-1989-4318-92D7-15A36B387C5E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2" name="Straight Connector 6"/>
          <p:cNvCxnSpPr/>
          <p:nvPr/>
        </p:nvCxnSpPr>
        <p:spPr>
          <a:xfrm>
            <a:off x="564840" y="6086880"/>
            <a:ext cx="73364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gamedeveloper.com/programming/rendering-and-simulation-in-offroad-driving-game" TargetMode="External"/><Relationship Id="rId2" Type="http://schemas.openxmlformats.org/officeDocument/2006/relationships/hyperlink" Target="https://www.gamedeveloper.com/programming/mud-and-water-of-spintires-mudrunner" TargetMode="External"/><Relationship Id="rId3" Type="http://schemas.openxmlformats.org/officeDocument/2006/relationships/hyperlink" Target="https://www.gamedev.net/forums/topic/700247-snow-physics-in-red-dead-redemption-2/5396779/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hyperlink" Target="https://i.redd.it/2g9njmrqq7o11.jpg" TargetMode="External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video" Target="../media/media7.mkv"/><Relationship Id="rId3" Type="http://schemas.microsoft.com/office/2007/relationships/media" Target="../media/media7.mkv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180" name="Group 10"/>
          <p:cNvGrpSpPr/>
          <p:nvPr/>
        </p:nvGrpSpPr>
        <p:grpSpPr>
          <a:xfrm>
            <a:off x="10290240" y="0"/>
            <a:ext cx="1901520" cy="6857640"/>
            <a:chOff x="10290240" y="0"/>
            <a:chExt cx="1901520" cy="6857640"/>
          </a:xfrm>
        </p:grpSpPr>
        <p:sp>
          <p:nvSpPr>
            <p:cNvPr id="181" name="Oval 11"/>
            <p:cNvSpPr/>
            <p:nvPr/>
          </p:nvSpPr>
          <p:spPr>
            <a:xfrm>
              <a:off x="1029024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2" name="Freeform 85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3" name="Freeform 86"/>
            <p:cNvSpPr/>
            <p:nvPr/>
          </p:nvSpPr>
          <p:spPr>
            <a:xfrm>
              <a:off x="11653200" y="629496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4" name="Freeform 87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5" name="Freeform 88"/>
            <p:cNvSpPr/>
            <p:nvPr/>
          </p:nvSpPr>
          <p:spPr>
            <a:xfrm>
              <a:off x="11653200" y="21805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6" name="Freeform 89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7" name="Freeform 97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739760" y="768240"/>
            <a:ext cx="647928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Deformable Snow Simulation</a:t>
            </a:r>
            <a:endParaRPr b="0" lang="en-US" sz="6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4739760" y="4283280"/>
            <a:ext cx="6479280" cy="1474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Colter Snyder and Elijah Mt. Castle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Picture 3" descr="Colorful liquid art"/>
          <p:cNvPicPr/>
          <p:nvPr/>
        </p:nvPicPr>
        <p:blipFill>
          <a:blip r:embed="rId1"/>
          <a:srcRect l="26776" t="0" r="30625" b="0"/>
          <a:stretch/>
        </p:blipFill>
        <p:spPr>
          <a:xfrm>
            <a:off x="0" y="0"/>
            <a:ext cx="4173120" cy="6857640"/>
          </a:xfrm>
          <a:prstGeom prst="rect">
            <a:avLst/>
          </a:prstGeom>
          <a:ln w="0">
            <a:noFill/>
          </a:ln>
        </p:spPr>
      </p:pic>
      <p:cxnSp>
        <p:nvCxnSpPr>
          <p:cNvPr id="191" name="Straight Connector 19"/>
          <p:cNvCxnSpPr/>
          <p:nvPr/>
        </p:nvCxnSpPr>
        <p:spPr>
          <a:xfrm>
            <a:off x="4739400" y="6086880"/>
            <a:ext cx="688428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Sources</a:t>
            </a:r>
            <a:endParaRPr b="0" lang="en-US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6184aa"/>
                </a:solidFill>
                <a:uFillTx/>
                <a:latin typeface="Neue Haas Grotesk Text Pro"/>
                <a:hlinkClick r:id="rId1"/>
              </a:rPr>
              <a:t>https://www.gamedeveloper.com/programming/rendering-and-simulation-in-offroad-driving-game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6184aa"/>
                </a:solidFill>
                <a:uFillTx/>
                <a:latin typeface="Neue Haas Grotesk Text Pro"/>
                <a:hlinkClick r:id="rId2"/>
              </a:rPr>
              <a:t>https://www.gamedeveloper.com/programming/mud-and-water-of-spintires-mudrunner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 u="sng">
                <a:solidFill>
                  <a:srgbClr val="6184aa"/>
                </a:solidFill>
                <a:uFillTx/>
                <a:latin typeface="Neue Haas Grotesk Text Pro"/>
                <a:hlinkClick r:id="rId3"/>
              </a:rPr>
              <a:t>https://www.gamedev.net/forums/topic/700247-snow-physics-in-red-dead-redemption-2/5396779/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Background</a:t>
            </a:r>
            <a:endParaRPr b="0" lang="en-US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We have used tessellation for generating terrain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What if we could use them for depressions in the ground?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339520" y="3200400"/>
            <a:ext cx="540468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c24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03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196" name="Picture 2" descr="That's a thick layer of snow! : r/reddeadredemption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97" name="Rectangle"/>
          <p:cNvSpPr/>
          <p:nvPr/>
        </p:nvSpPr>
        <p:spPr>
          <a:xfrm>
            <a:off x="0" y="0"/>
            <a:ext cx="8469000" cy="6857640"/>
          </a:xfrm>
          <a:prstGeom prst="rect">
            <a:avLst/>
          </a:prstGeom>
          <a:gradFill rotWithShape="0">
            <a:gsLst>
              <a:gs pos="0">
                <a:srgbClr val="000000">
                  <a:alpha val="50196"/>
                </a:srgbClr>
              </a:gs>
              <a:gs pos="100000">
                <a:srgbClr val="000000"/>
              </a:gs>
            </a:gsLst>
            <a:lin ang="13500000"/>
          </a:gra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endParaRPr b="0" lang="en-US" sz="2600" spc="-1" strike="noStrike" cap="all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Neue Haas Grotesk Text Pro"/>
              </a:rPr>
              <a:t>Inspiration</a:t>
            </a:r>
            <a:endParaRPr b="0" lang="en-US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Neue Haas Grotesk Text Pro"/>
              </a:rPr>
              <a:t>Red Dead Redemption 2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Neue Haas Grotesk Text Pro"/>
              </a:rPr>
              <a:t>Fantastic Snow Physics</a:t>
            </a:r>
            <a:endParaRPr b="0" lang="en-US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Neue Haas Grotesk Text Pro"/>
              </a:rPr>
              <a:t>Other Games with Great Snow/Mud Physics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Neue Haas Grotesk Text Pro"/>
              </a:rPr>
              <a:t>Snow Runner</a:t>
            </a:r>
            <a:endParaRPr b="0" lang="en-US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Neue Haas Grotesk Text Pro"/>
              </a:rPr>
              <a:t>Mud Runner</a:t>
            </a:r>
            <a:endParaRPr b="0" lang="en-US" sz="2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200" name="Straight Connector 1034"/>
          <p:cNvCxnSpPr/>
          <p:nvPr/>
        </p:nvCxnSpPr>
        <p:spPr>
          <a:xfrm>
            <a:off x="564840" y="6086880"/>
            <a:ext cx="7336440" cy="360"/>
          </a:xfrm>
          <a:prstGeom prst="straightConnector1">
            <a:avLst/>
          </a:prstGeom>
          <a:ln w="12700">
            <a:solidFill>
              <a:srgbClr val="e2e5e8"/>
            </a:solidFill>
          </a:ln>
        </p:spPr>
      </p:cxnSp>
      <p:grpSp>
        <p:nvGrpSpPr>
          <p:cNvPr id="201" name="Group 1036"/>
          <p:cNvGrpSpPr/>
          <p:nvPr/>
        </p:nvGrpSpPr>
        <p:grpSpPr>
          <a:xfrm>
            <a:off x="10291680" y="0"/>
            <a:ext cx="1900080" cy="6857640"/>
            <a:chOff x="10291680" y="0"/>
            <a:chExt cx="1900080" cy="6857640"/>
          </a:xfrm>
        </p:grpSpPr>
        <p:sp>
          <p:nvSpPr>
            <p:cNvPr id="202" name="Freeform 41"/>
            <p:cNvSpPr/>
            <p:nvPr/>
          </p:nvSpPr>
          <p:spPr>
            <a:xfrm>
              <a:off x="11655720" y="809280"/>
              <a:ext cx="535680" cy="1124640"/>
            </a:xfrm>
            <a:custGeom>
              <a:avLst/>
              <a:gdLst>
                <a:gd name="textAreaLeft" fmla="*/ 0 w 535680"/>
                <a:gd name="textAreaRight" fmla="*/ 536040 w 5356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3" name="Freeform 42"/>
            <p:cNvSpPr/>
            <p:nvPr/>
          </p:nvSpPr>
          <p:spPr>
            <a:xfrm>
              <a:off x="10291680" y="0"/>
              <a:ext cx="1130400" cy="56484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4840"/>
                <a:gd name="textAreaBottom" fmla="*/ 565200 h 564840"/>
              </a:gdLst>
              <a:ahLst/>
              <a:rect l="textAreaLeft" t="textAreaTop" r="textAreaRight" b="textAreaBottom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4" name="Freeform 43"/>
            <p:cNvSpPr/>
            <p:nvPr/>
          </p:nvSpPr>
          <p:spPr>
            <a:xfrm>
              <a:off x="11656440" y="0"/>
              <a:ext cx="534960" cy="56196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960"/>
                <a:gd name="textAreaBottom" fmla="*/ 562320 h 561960"/>
              </a:gdLst>
              <a:ahLst/>
              <a:rect l="textAreaLeft" t="textAreaTop" r="textAreaRight" b="textAreaBottom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5" name="Freeform 44"/>
            <p:cNvSpPr/>
            <p:nvPr/>
          </p:nvSpPr>
          <p:spPr>
            <a:xfrm>
              <a:off x="11656440" y="21812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6" name="Freeform 45"/>
            <p:cNvSpPr/>
            <p:nvPr/>
          </p:nvSpPr>
          <p:spPr>
            <a:xfrm>
              <a:off x="10291680" y="806400"/>
              <a:ext cx="1130400" cy="11304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1130400"/>
                <a:gd name="textAreaBottom" fmla="*/ 1130760 h 1130400"/>
              </a:gdLst>
              <a:ahLst/>
              <a:rect l="textAreaLeft" t="textAreaTop" r="textAreaRight" b="textAreaBottom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7" name="Freeform 46"/>
            <p:cNvSpPr/>
            <p:nvPr/>
          </p:nvSpPr>
          <p:spPr>
            <a:xfrm>
              <a:off x="11656440" y="3552840"/>
              <a:ext cx="534960" cy="112428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1124280"/>
                <a:gd name="textAreaBottom" fmla="*/ 1124640 h 1124280"/>
              </a:gdLst>
              <a:ahLst/>
              <a:rect l="textAreaLeft" t="textAreaTop" r="textAreaRight" b="textAreaBottom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8" name="Freeform 47"/>
            <p:cNvSpPr/>
            <p:nvPr/>
          </p:nvSpPr>
          <p:spPr>
            <a:xfrm>
              <a:off x="11656800" y="6296040"/>
              <a:ext cx="534960" cy="561600"/>
            </a:xfrm>
            <a:custGeom>
              <a:avLst/>
              <a:gdLst>
                <a:gd name="textAreaLeft" fmla="*/ 0 w 534960"/>
                <a:gd name="textAreaRight" fmla="*/ 535320 w 534960"/>
                <a:gd name="textAreaTop" fmla="*/ 0 h 561600"/>
                <a:gd name="textAreaBottom" fmla="*/ 561960 h 561600"/>
              </a:gdLst>
              <a:ahLst/>
              <a:rect l="textAreaLeft" t="textAreaTop" r="textAreaRight" b="textAreaBottom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209" name="TextBox 3"/>
          <p:cNvSpPr/>
          <p:nvPr/>
        </p:nvSpPr>
        <p:spPr>
          <a:xfrm>
            <a:off x="8907480" y="6573240"/>
            <a:ext cx="4795560" cy="2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Neue Haas Grotesk Text Pro"/>
              </a:rPr>
              <a:t>Image Source: </a:t>
            </a:r>
            <a:r>
              <a:rPr b="0" lang="en-US" sz="900" spc="-1" strike="noStrike" u="sng">
                <a:solidFill>
                  <a:srgbClr val="000000"/>
                </a:solidFill>
                <a:uFillTx/>
                <a:latin typeface="Neue Haas Grotesk Text Pro"/>
                <a:hlinkClick r:id="rId2"/>
              </a:rPr>
              <a:t>https://i.redd.it/2g9njmrqq7o11.jpg</a:t>
            </a:r>
            <a:r>
              <a:rPr b="0" lang="en-US" sz="900" spc="-1" strike="noStrike">
                <a:solidFill>
                  <a:srgbClr val="000000"/>
                </a:solidFill>
                <a:latin typeface="Neue Haas Grotesk Text Pro"/>
              </a:rPr>
              <a:t> </a:t>
            </a:r>
            <a:endParaRPr b="0" lang="en-US" sz="9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12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211" name="Oval 13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2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3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4" name="Oval 16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5" name="Oval 17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6" name="Oval 18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7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8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9" name="Oval 21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0" name="Oval 22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1" name="Oval 23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2" name="Oval 24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3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4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5" name="Oval 27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6" name="Oval 28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7" name="Oval 29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8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9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0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1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2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3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4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235" name="Straight Connector 38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236" name="Rectangle 4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67000" y="765720"/>
            <a:ext cx="6402240" cy="106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Neue Haas Grotesk Text Pro"/>
              </a:rPr>
              <a:t>Inspiration</a:t>
            </a:r>
            <a:endParaRPr b="0" lang="en-US" sz="4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pSp>
        <p:nvGrpSpPr>
          <p:cNvPr id="238" name="Group 42"/>
          <p:cNvGrpSpPr/>
          <p:nvPr/>
        </p:nvGrpSpPr>
        <p:grpSpPr>
          <a:xfrm>
            <a:off x="10290240" y="0"/>
            <a:ext cx="1901520" cy="4677120"/>
            <a:chOff x="10290240" y="0"/>
            <a:chExt cx="1901520" cy="4677120"/>
          </a:xfrm>
        </p:grpSpPr>
        <p:sp>
          <p:nvSpPr>
            <p:cNvPr id="239" name="Freeform 39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40" name="Freeform 41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41" name="Freeform 43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42" name="Freeform 44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pic>
        <p:nvPicPr>
          <p:cNvPr id="243" name="Content Placeholder 5" descr="A screenshot of a video gam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651600" y="2429280"/>
            <a:ext cx="5326200" cy="3195720"/>
          </a:xfrm>
          <a:prstGeom prst="rect">
            <a:avLst/>
          </a:prstGeom>
          <a:ln w="0">
            <a:noFill/>
          </a:ln>
        </p:spPr>
      </p:pic>
      <p:pic>
        <p:nvPicPr>
          <p:cNvPr id="244" name="Picture 7" descr="A picture containing land vehicle, vehicle, tire, wheel&#10;&#10;Description automatically generated"/>
          <p:cNvPicPr/>
          <p:nvPr/>
        </p:nvPicPr>
        <p:blipFill>
          <a:blip r:embed="rId2"/>
          <a:stretch/>
        </p:blipFill>
        <p:spPr>
          <a:xfrm>
            <a:off x="6206760" y="2442240"/>
            <a:ext cx="5329440" cy="3157560"/>
          </a:xfrm>
          <a:prstGeom prst="rect">
            <a:avLst/>
          </a:prstGeom>
          <a:ln w="0">
            <a:noFill/>
          </a:ln>
        </p:spPr>
      </p:pic>
      <p:cxnSp>
        <p:nvCxnSpPr>
          <p:cNvPr id="245" name="Straight Connector 48"/>
          <p:cNvCxnSpPr/>
          <p:nvPr/>
        </p:nvCxnSpPr>
        <p:spPr>
          <a:xfrm>
            <a:off x="564840" y="6086880"/>
            <a:ext cx="110588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>
        <p:nvSpPr>
          <p:cNvPr id="246" name="TextBox 8"/>
          <p:cNvSpPr/>
          <p:nvPr/>
        </p:nvSpPr>
        <p:spPr>
          <a:xfrm>
            <a:off x="338400" y="5688720"/>
            <a:ext cx="595260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Neue Haas Grotesk Text Pro"/>
              </a:rPr>
              <a:t>Source: https://www.gamedeveloper.com/programming/rendering-and-simulation-in-offroad-driving-game#close-modal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Box 9"/>
          <p:cNvSpPr/>
          <p:nvPr/>
        </p:nvSpPr>
        <p:spPr>
          <a:xfrm>
            <a:off x="6163560" y="5685840"/>
            <a:ext cx="50626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Neue Haas Grotesk Text Pro"/>
              </a:rPr>
              <a:t>https://www.gamedeveloper.com/programming/mud-and-water-of-spintires-mudrunner#close-modal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Implementations</a:t>
            </a:r>
            <a:endParaRPr b="0" lang="en-US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Similar to the height map!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Two Options:</a:t>
            </a:r>
            <a:endParaRPr b="0" lang="en-US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1430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Neue Haas Grotesk Text Pro"/>
              </a:rPr>
              <a:t>Make the height map have slight variation based on small changes to the color of the texture</a:t>
            </a: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1430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Neue Haas Grotesk Text Pro"/>
              </a:rPr>
              <a:t>Have a separate texture to show the displacement due to depressions in snow and/or mud</a:t>
            </a:r>
            <a:endParaRPr b="0" lang="en-US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6002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Neue Haas Grotesk Text Pro"/>
              </a:rPr>
              <a:t>Easiest solution!</a:t>
            </a:r>
            <a:endParaRPr b="0" lang="en-US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spcBef>
                <a:spcPts val="1417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536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Our Implementation</a:t>
            </a:r>
            <a:endParaRPr b="0" lang="en-US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565200" y="2160000"/>
            <a:ext cx="733536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Our implementation uses a texture’s channels  to manipulate height rendering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Red is the “active” layer which is a flat multiplier to the height of the terrain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Green is the horizontal layer moving terrain to the left or right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Blue is the vertical area moving terrain up and down</a:t>
            </a:r>
            <a:endParaRPr b="0" lang="en-US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8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253" name="Oval 9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4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5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6" name="Oval 12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7" name="Oval 13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8" name="Oval 14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59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0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1" name="Oval 17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2" name="Oval 18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3" name="Oval 19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4" name="Oval 20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5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6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7" name="Oval 23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8" name="Oval 24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69" name="Oval 25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0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1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2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3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4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5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76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277" name="Straight Connector 34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278" name="Rectangle 3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640404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Demo</a:t>
            </a:r>
            <a:endParaRPr b="0" lang="en-US" sz="6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280" name="Straight Connector 38"/>
          <p:cNvCxnSpPr/>
          <p:nvPr/>
        </p:nvCxnSpPr>
        <p:spPr>
          <a:xfrm>
            <a:off x="564840" y="6086880"/>
            <a:ext cx="640476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281" name="Picture 4" descr="A picture containing silhouette&#10;&#10;Description automatically generated"/>
          <p:cNvPicPr/>
          <p:nvPr/>
        </p:nvPicPr>
        <p:blipFill>
          <a:blip r:embed="rId1"/>
          <a:stretch/>
        </p:blipFill>
        <p:spPr>
          <a:xfrm>
            <a:off x="7838280" y="2178000"/>
            <a:ext cx="3788280" cy="3788280"/>
          </a:xfrm>
          <a:prstGeom prst="rect">
            <a:avLst/>
          </a:prstGeom>
          <a:ln w="0">
            <a:noFill/>
          </a:ln>
        </p:spPr>
      </p:pic>
      <p:grpSp>
        <p:nvGrpSpPr>
          <p:cNvPr id="282" name="Group 40"/>
          <p:cNvGrpSpPr/>
          <p:nvPr/>
        </p:nvGrpSpPr>
        <p:grpSpPr>
          <a:xfrm>
            <a:off x="10290240" y="0"/>
            <a:ext cx="1901520" cy="4677120"/>
            <a:chOff x="10290240" y="0"/>
            <a:chExt cx="1901520" cy="4677120"/>
          </a:xfrm>
        </p:grpSpPr>
        <p:sp>
          <p:nvSpPr>
            <p:cNvPr id="283" name="Freeform 85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4" name="Freeform 87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5" name="Freeform 89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86" name="Freeform 97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pic>
        <p:nvPicPr>
          <p:cNvPr id="287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200" y="2178000"/>
            <a:ext cx="6734880" cy="378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7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287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287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8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289" name="Oval 9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0" name="Freeform 46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1" name="Freeform 48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2" name="Oval 12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3" name="Oval 13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4" name="Oval 14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5" name="Freeform 63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6" name="Freeform 64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7" name="Oval 17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8" name="Oval 18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99" name="Oval 19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0" name="Oval 20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1" name="Freeform 70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2" name="Freeform 71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3" name="Oval 23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4" name="Oval 24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5" name="Oval 25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6" name="Freeform 75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7" name="Freeform 76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8" name="Freeform 77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09" name="Freeform 78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0" name="Freeform 79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1" name="Freeform 80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2" name="Freeform 81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313" name="Straight Connector 34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314" name="Rectangle 3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67000" y="765720"/>
            <a:ext cx="6402240" cy="106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Neue Haas Grotesk Text Pro"/>
              </a:rPr>
              <a:t>Demo</a:t>
            </a:r>
            <a:endParaRPr b="0" lang="en-US" sz="4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pSp>
        <p:nvGrpSpPr>
          <p:cNvPr id="316" name="Group 38"/>
          <p:cNvGrpSpPr/>
          <p:nvPr/>
        </p:nvGrpSpPr>
        <p:grpSpPr>
          <a:xfrm>
            <a:off x="10290240" y="0"/>
            <a:ext cx="1901520" cy="4677120"/>
            <a:chOff x="10290240" y="0"/>
            <a:chExt cx="1901520" cy="4677120"/>
          </a:xfrm>
        </p:grpSpPr>
        <p:sp>
          <p:nvSpPr>
            <p:cNvPr id="317" name="Freeform 39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8" name="Freeform 41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19" name="Freeform 43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0" name="Freeform 44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pic>
        <p:nvPicPr>
          <p:cNvPr id="32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840040" y="938880"/>
            <a:ext cx="8782920" cy="4940280"/>
          </a:xfrm>
          <a:prstGeom prst="rect">
            <a:avLst/>
          </a:prstGeom>
          <a:ln w="0">
            <a:noFill/>
          </a:ln>
        </p:spPr>
      </p:pic>
      <p:cxnSp>
        <p:nvCxnSpPr>
          <p:cNvPr id="322" name="Straight Connector 44"/>
          <p:cNvCxnSpPr/>
          <p:nvPr/>
        </p:nvCxnSpPr>
        <p:spPr>
          <a:xfrm>
            <a:off x="564840" y="6086880"/>
            <a:ext cx="110588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8633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>
              <p:cTn id="18" restart="whenNotActive" nodeType="interactiveSeq" fill="hold">
                <p:stCondLst>
                  <p:cond delay="0" evt="onClick">
                    <p:tgtEl>
                      <p:spTgt spid="321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321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 2"/>
          <p:cNvGrpSpPr/>
          <p:nvPr/>
        </p:nvGrpSpPr>
        <p:grpSpPr>
          <a:xfrm>
            <a:off x="6201360" y="0"/>
            <a:ext cx="5990400" cy="6857640"/>
            <a:chOff x="6201360" y="0"/>
            <a:chExt cx="5990400" cy="6857640"/>
          </a:xfrm>
        </p:grpSpPr>
        <p:sp>
          <p:nvSpPr>
            <p:cNvPr id="324" name="Oval 26"/>
            <p:cNvSpPr/>
            <p:nvPr/>
          </p:nvSpPr>
          <p:spPr>
            <a:xfrm>
              <a:off x="62013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5" name="Freeform 18"/>
            <p:cNvSpPr/>
            <p:nvPr/>
          </p:nvSpPr>
          <p:spPr>
            <a:xfrm>
              <a:off x="62013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6" name="Freeform 19"/>
            <p:cNvSpPr/>
            <p:nvPr/>
          </p:nvSpPr>
          <p:spPr>
            <a:xfrm>
              <a:off x="756432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7" name="Oval 30"/>
            <p:cNvSpPr/>
            <p:nvPr/>
          </p:nvSpPr>
          <p:spPr>
            <a:xfrm>
              <a:off x="75643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8" name="Oval 31"/>
            <p:cNvSpPr/>
            <p:nvPr/>
          </p:nvSpPr>
          <p:spPr>
            <a:xfrm>
              <a:off x="7564320" y="21780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29" name="Oval 32"/>
            <p:cNvSpPr/>
            <p:nvPr/>
          </p:nvSpPr>
          <p:spPr>
            <a:xfrm>
              <a:off x="7564320" y="8064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0" name="Freeform 20"/>
            <p:cNvSpPr/>
            <p:nvPr/>
          </p:nvSpPr>
          <p:spPr>
            <a:xfrm>
              <a:off x="75643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1" name="Freeform 21"/>
            <p:cNvSpPr/>
            <p:nvPr/>
          </p:nvSpPr>
          <p:spPr>
            <a:xfrm>
              <a:off x="89272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2" name="Oval 33"/>
            <p:cNvSpPr/>
            <p:nvPr/>
          </p:nvSpPr>
          <p:spPr>
            <a:xfrm>
              <a:off x="892728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3" name="Oval 34"/>
            <p:cNvSpPr/>
            <p:nvPr/>
          </p:nvSpPr>
          <p:spPr>
            <a:xfrm>
              <a:off x="892728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4" name="Oval 35"/>
            <p:cNvSpPr/>
            <p:nvPr/>
          </p:nvSpPr>
          <p:spPr>
            <a:xfrm>
              <a:off x="892728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5" name="Oval 36"/>
            <p:cNvSpPr/>
            <p:nvPr/>
          </p:nvSpPr>
          <p:spPr>
            <a:xfrm>
              <a:off x="89272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6" name="Freeform 22"/>
            <p:cNvSpPr/>
            <p:nvPr/>
          </p:nvSpPr>
          <p:spPr>
            <a:xfrm>
              <a:off x="89272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7" name="Freeform 23"/>
            <p:cNvSpPr/>
            <p:nvPr/>
          </p:nvSpPr>
          <p:spPr>
            <a:xfrm>
              <a:off x="1028988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8" name="Oval 37"/>
            <p:cNvSpPr/>
            <p:nvPr/>
          </p:nvSpPr>
          <p:spPr>
            <a:xfrm>
              <a:off x="1028988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39" name="Oval 38"/>
            <p:cNvSpPr/>
            <p:nvPr/>
          </p:nvSpPr>
          <p:spPr>
            <a:xfrm>
              <a:off x="102898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0" name="Oval 39"/>
            <p:cNvSpPr/>
            <p:nvPr/>
          </p:nvSpPr>
          <p:spPr>
            <a:xfrm>
              <a:off x="102898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1" name="Freeform 24"/>
            <p:cNvSpPr/>
            <p:nvPr/>
          </p:nvSpPr>
          <p:spPr>
            <a:xfrm>
              <a:off x="102898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2" name="Freeform 25"/>
            <p:cNvSpPr/>
            <p:nvPr/>
          </p:nvSpPr>
          <p:spPr>
            <a:xfrm>
              <a:off x="1165284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3" name="Freeform 26"/>
            <p:cNvSpPr/>
            <p:nvPr/>
          </p:nvSpPr>
          <p:spPr>
            <a:xfrm>
              <a:off x="1165284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4" name="Freeform 27"/>
            <p:cNvSpPr/>
            <p:nvPr/>
          </p:nvSpPr>
          <p:spPr>
            <a:xfrm>
              <a:off x="1165284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5" name="Freeform 28"/>
            <p:cNvSpPr/>
            <p:nvPr/>
          </p:nvSpPr>
          <p:spPr>
            <a:xfrm>
              <a:off x="1165284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6" name="Freeform 29"/>
            <p:cNvSpPr/>
            <p:nvPr/>
          </p:nvSpPr>
          <p:spPr>
            <a:xfrm>
              <a:off x="1165284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47" name="Freeform 30"/>
            <p:cNvSpPr/>
            <p:nvPr/>
          </p:nvSpPr>
          <p:spPr>
            <a:xfrm>
              <a:off x="1165284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348" name="Straight Connector 3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349" name="Rectangl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567000" y="765720"/>
            <a:ext cx="6402240" cy="106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00000"/>
                </a:solidFill>
                <a:latin typeface="Neue Haas Grotesk Text Pro"/>
              </a:rPr>
              <a:t>Example Foot Print </a:t>
            </a:r>
            <a:endParaRPr b="0" lang="en-US" sz="4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grpSp>
        <p:nvGrpSpPr>
          <p:cNvPr id="351" name="Group 3"/>
          <p:cNvGrpSpPr/>
          <p:nvPr/>
        </p:nvGrpSpPr>
        <p:grpSpPr>
          <a:xfrm>
            <a:off x="10290240" y="0"/>
            <a:ext cx="1901520" cy="4677120"/>
            <a:chOff x="10290240" y="0"/>
            <a:chExt cx="1901520" cy="4677120"/>
          </a:xfrm>
        </p:grpSpPr>
        <p:sp>
          <p:nvSpPr>
            <p:cNvPr id="352" name="Freeform 31"/>
            <p:cNvSpPr/>
            <p:nvPr/>
          </p:nvSpPr>
          <p:spPr>
            <a:xfrm>
              <a:off x="1029024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53" name="Freeform 32"/>
            <p:cNvSpPr/>
            <p:nvPr/>
          </p:nvSpPr>
          <p:spPr>
            <a:xfrm>
              <a:off x="1165320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54" name="Freeform 33"/>
            <p:cNvSpPr/>
            <p:nvPr/>
          </p:nvSpPr>
          <p:spPr>
            <a:xfrm>
              <a:off x="1165320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55" name="Freeform 34"/>
            <p:cNvSpPr/>
            <p:nvPr/>
          </p:nvSpPr>
          <p:spPr>
            <a:xfrm>
              <a:off x="1165320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356" name="Straight Connector 4"/>
          <p:cNvCxnSpPr/>
          <p:nvPr/>
        </p:nvCxnSpPr>
        <p:spPr>
          <a:xfrm>
            <a:off x="564840" y="6086880"/>
            <a:ext cx="110588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4114800" y="1942560"/>
            <a:ext cx="7025400" cy="468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740</TotalTime>
  <Application>LibreOffice/7.4.6.2$Linux_X86_64 LibreOffice_project/40$Build-2</Application>
  <AppVersion>15.0000</AppVersion>
  <Words>203</Words>
  <Paragraphs>30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2023-04-21T21:29:45Z</dcterms:created>
  <dc:creator>C S</dc:creator>
  <dc:description/>
  <dc:language>en-US</dc:language>
  <cp:lastModifiedBy/>
  <dcterms:modified xsi:type="dcterms:W3CDTF">2023-04-28T00:23:48Z</dcterms:modified>
  <cp:revision>37</cp:revision>
  <dc:subject/>
  <dc:title>Accurate Snow Simulation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Widescreen</vt:lpwstr>
  </property>
  <property fmtid="{D5CDD505-2E9C-101B-9397-08002B2CF9AE}" pid="4" name="Slides">
    <vt:i4>9</vt:i4>
  </property>
</Properties>
</file>